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2" r:id="rId2"/>
    <p:sldId id="261" r:id="rId3"/>
    <p:sldId id="256" r:id="rId4"/>
    <p:sldId id="258" r:id="rId5"/>
    <p:sldId id="259" r:id="rId6"/>
    <p:sldId id="257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3"/>
    <p:restoredTop sz="94656"/>
  </p:normalViewPr>
  <p:slideViewPr>
    <p:cSldViewPr snapToGrid="0">
      <p:cViewPr varScale="1">
        <p:scale>
          <a:sx n="98" d="100"/>
          <a:sy n="98" d="100"/>
        </p:scale>
        <p:origin x="1304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47FF-E85B-B840-9653-0CD16C3EFEE6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C0BFC-37F5-6544-995A-C032257F0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951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CC0BFC-37F5-6544-995A-C032257F062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25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CC0BFC-37F5-6544-995A-C032257F062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05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49B01-82E1-2A5E-60F7-2B5D422AF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DB4AB-8174-7A18-F610-421731A0D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61AFD-0E56-8BCE-84E4-4E0C6EA6A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71A80-69E3-4C56-A767-90550BA22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46B78-26FB-467A-CC5B-8474F9342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1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10A3-C8E0-ADAB-6B4D-6FBEBD695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E0667A-94E6-0FC3-620B-6A501C935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4F18A-ECBB-D88B-854C-6BDB606C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09154-E3E1-E013-5C84-DF78794BA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C2D54-8304-64A6-F2A3-42FBC173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80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0EFC75-3E3D-8997-537E-4238A1328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30D3C7-E4C3-E05A-3FEB-DC13AB3D13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7D857-9A20-D01D-2FF4-440D6AA3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14A59-44AE-E10C-DE03-54BEB6408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07038-ABB0-94A2-C6D4-A2560183A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87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EC77B-BE71-59F2-2D43-A3464CA7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669E9-5995-1CD4-796B-5890B9801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C5D8C-765E-8F1B-0DD1-792D45B59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78897-D323-008B-42F3-ED1752B48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30E63-13C8-2FC6-F758-85F1C7A6D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921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160E4-47AE-6A64-FD77-8D7036079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74248B-88A8-2698-BD08-74E3B8A51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B1426-3F30-19DD-7097-325D1C1C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F38DC-FDAD-5A49-E9BB-F77A603B4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11233-3ED1-9F15-54D1-4BBA88F34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136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656A5-551D-BD56-661A-5AC47ACC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C497D-92AC-9316-7F51-BEB3042BBF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01766-6FAD-DCC9-26F4-162FAC723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799BE7-6E26-B357-82D0-291BADA6D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30569C-89EA-CDFF-0589-1E3218063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3C8D9-00CF-9FCC-509C-4DCEA559F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22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98CC-C633-C1C3-C1CB-38E819513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6AF39-92DC-6B0C-1602-0D2D8C498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AF3D4-C128-83E1-C9E1-66E7D86A3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D4BFCC-79AF-89BC-8934-F93EED448E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677DB4-2CFC-6E5C-0568-64A61B8771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A833EA-AA76-90C4-BE36-AEA624E61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D85AAB-6E06-6D91-CED2-D59FC7F8C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188AFA-DA5E-311C-2D65-1D2F7D437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37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F5F4C-C792-B334-7478-2D4B4D012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530EC4-A5E3-7FD3-3561-727A76FA2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726DE-4293-8890-CE9B-5D00DE725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F9A59-4137-6874-CA61-63047606A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71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838BED-32E8-1F39-4834-31422839F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5DD638-8AB2-7618-4D8F-8CAC7EF72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1F7B7-071C-6635-567B-8B2856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63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1EFE5-5B24-0B4C-C501-C5565FDA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A3AFF-ED98-4D83-9E41-E35D06CB2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88F5E1-C9AD-D933-69FD-20F797EE59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BB319-F1CD-3581-FA85-73DCE5A9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C8804-9E01-36F5-D384-782AB8F7A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73751-EAB2-FB5E-12F4-6ADA33EAA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57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4BB78-4068-B902-8237-3639D148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C50E1B-15FF-0CF8-E4BC-FBE4DEA6F1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9AFA7E-78A0-5D46-7510-922137307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20260-0401-22C5-0ECE-27D03EDF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931BF7-C198-418D-672C-77C5D7B24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88024-510C-2CD7-C5BF-499F454F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50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1BB3F1-9D2E-6271-389F-FCB6C0290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5A7924-395D-2122-7B53-4F07ECF81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44ABB-8A1E-552C-B3AE-27575962F2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C13C30-5004-764B-947C-2181BEF5032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CEFEB-7242-4EF8-77EE-F4BDD2C91F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72073-503D-95C9-E16C-649762861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4DB6EF-DDE3-4144-A942-EB86A7CAB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30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61605E2C-093C-D6A2-ADA9-47DA7E6DA0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3953088" y="795866"/>
            <a:ext cx="4285823" cy="52662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06DD9C-C231-15CC-CCE6-8A0C76DDCDEB}"/>
              </a:ext>
            </a:extLst>
          </p:cNvPr>
          <p:cNvSpPr txBox="1"/>
          <p:nvPr/>
        </p:nvSpPr>
        <p:spPr>
          <a:xfrm>
            <a:off x="1904999" y="5477358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Gill Sans MT" panose="020B0502020104020203" pitchFamily="34" charset="77"/>
              </a:rPr>
              <a:t>YEAR 6 – TERMLY SPELLING OVERVIEW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1E9D0F-19BC-0F13-496C-0B58E0EF3827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86104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940391"/>
              </p:ext>
            </p:extLst>
          </p:nvPr>
        </p:nvGraphicFramePr>
        <p:xfrm>
          <a:off x="557212" y="309824"/>
          <a:ext cx="1457325" cy="6195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3879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84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– Words children are expected to spell correctly at all times.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don’t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want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something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why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who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children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thought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friends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too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with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people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school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because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house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651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through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51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51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like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510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asked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670796"/>
              </p:ext>
            </p:extLst>
          </p:nvPr>
        </p:nvGraphicFramePr>
        <p:xfrm>
          <a:off x="2166937" y="309823"/>
          <a:ext cx="1457325" cy="6195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564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999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Words – adding prefixes and suffixes to these where appropriate.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muscle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nuisance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opportunity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physical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profession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necessary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occupy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parliament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prejudice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programme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neighbour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occur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persuade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privilege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pronunciation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queue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recognise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recommend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marvellous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3995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mischievous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772373"/>
              </p:ext>
            </p:extLst>
          </p:nvPr>
        </p:nvGraphicFramePr>
        <p:xfrm>
          <a:off x="3776662" y="309824"/>
          <a:ext cx="1457325" cy="6195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18761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752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other words that are often confused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device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devise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license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prophesy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licence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farther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prophecy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morning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mourning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principal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principle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precede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proceed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profit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prophet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wary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weary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aisle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0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isle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407872"/>
              </p:ext>
            </p:extLst>
          </p:nvPr>
        </p:nvGraphicFramePr>
        <p:xfrm>
          <a:off x="5386387" y="309823"/>
          <a:ext cx="1457325" cy="61966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306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9397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</a:t>
                      </a:r>
                    </a:p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–able and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ible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noticeable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comfortable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enjoyable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applicable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changeable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legible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understandable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reasonable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considerable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forcible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dependable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reliable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possible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probable 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horrible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sensible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incredible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453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visible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766288"/>
              </p:ext>
            </p:extLst>
          </p:nvPr>
        </p:nvGraphicFramePr>
        <p:xfrm>
          <a:off x="6996112" y="309822"/>
          <a:ext cx="1457325" cy="62019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66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284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Endings which sound like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ʃəs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spelt –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cious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or –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tious</a:t>
                      </a:r>
                      <a:endParaRPr lang="en-US" sz="8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vicious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suspicious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nutritious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ambitious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spacious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judicious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fictitious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cautious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infectious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malicious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unconscious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vivacious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pretentious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delicious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tenacious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scrumptious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894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ferocious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622627"/>
              </p:ext>
            </p:extLst>
          </p:nvPr>
        </p:nvGraphicFramePr>
        <p:xfrm>
          <a:off x="8605837" y="309822"/>
          <a:ext cx="1457325" cy="62068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919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844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 which sound like /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ʃəl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- 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cial</a:t>
                      </a:r>
                      <a:endParaRPr lang="en-US" sz="10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official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partial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martial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racial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presidential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special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confidential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crucial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prudential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artificial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essential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torrential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beneficial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commercial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initial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partial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potential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628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superficial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621860"/>
              </p:ext>
            </p:extLst>
          </p:nvPr>
        </p:nvGraphicFramePr>
        <p:xfrm>
          <a:off x="10215562" y="309821"/>
          <a:ext cx="1457325" cy="6195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851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851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don’t</a:t>
                      </a:r>
                      <a:endParaRPr lang="en-GB" sz="11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want</a:t>
                      </a:r>
                      <a:endParaRPr lang="en-GB" sz="11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something</a:t>
                      </a:r>
                      <a:endParaRPr lang="en-GB" sz="11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why</a:t>
                      </a:r>
                      <a:endParaRPr lang="en-GB" sz="11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who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profession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necessary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occupy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parliament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license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father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prophesy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licence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farther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considerable </a:t>
                      </a:r>
                      <a:endParaRPr lang="en-GB" sz="11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horrible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sensible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audible</a:t>
                      </a:r>
                      <a:endParaRPr lang="en-GB" sz="11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vivacious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0901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fictitious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CBD8762-2819-3F55-CEF4-368170A06F6D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26407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164351"/>
              </p:ext>
            </p:extLst>
          </p:nvPr>
        </p:nvGraphicFramePr>
        <p:xfrm>
          <a:off x="557212" y="309824"/>
          <a:ext cx="1457325" cy="6195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4492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308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 list and adding prefixes and suffixes to these where appropriate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rhyme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secretary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sincere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sufficient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system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rhythm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shoulder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soldier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suggest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temperature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sacrifice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signature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stomach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symbol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thorough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twelfth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variety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vegetable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vehicle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5259829"/>
                  </a:ext>
                </a:extLst>
              </a:tr>
              <a:tr h="26719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sincerely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31829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179639"/>
              </p:ext>
            </p:extLst>
          </p:nvPr>
        </p:nvGraphicFramePr>
        <p:xfrm>
          <a:off x="2166937" y="309824"/>
          <a:ext cx="1457325" cy="61992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04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615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Suffixes: –ant,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ance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ancy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ent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ence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ency</a:t>
                      </a:r>
                      <a:endParaRPr lang="en-US" sz="9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observant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hesitant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frequency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observance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hesitancy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innocent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confident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expectant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innocence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frequent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confidence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assistant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assistance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obedient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independent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568685"/>
                  </a:ext>
                </a:extLst>
              </a:tr>
              <a:tr h="2773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independence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601879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776709"/>
              </p:ext>
            </p:extLst>
          </p:nvPr>
        </p:nvGraphicFramePr>
        <p:xfrm>
          <a:off x="3776662" y="309823"/>
          <a:ext cx="1457325" cy="6195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19476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895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Adding suffixes beginning with vowel letters to words ending in –fer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referring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preferring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suffering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transference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differing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referral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transferring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referee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different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inferred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suffered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conferring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offered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offering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5130315"/>
                  </a:ext>
                </a:extLst>
              </a:tr>
              <a:tr h="21246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inferring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406679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12217"/>
              </p:ext>
            </p:extLst>
          </p:nvPr>
        </p:nvGraphicFramePr>
        <p:xfrm>
          <a:off x="5386387" y="309822"/>
          <a:ext cx="1457325" cy="6195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57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5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Use of the hyphen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co-ordinate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co-own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ultra-ambitious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re-enact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re-cover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re-enter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pre-existing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pre-recorded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co-worker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re-educate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co-operate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de-emphasise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re-edit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co-pilot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pre-election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pre-print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re-form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anti-bacterial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2849342"/>
                  </a:ext>
                </a:extLst>
              </a:tr>
              <a:tr h="28079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anti-biotics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980740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193381"/>
              </p:ext>
            </p:extLst>
          </p:nvPr>
        </p:nvGraphicFramePr>
        <p:xfrm>
          <a:off x="6996112" y="309825"/>
          <a:ext cx="1457325" cy="62029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0898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51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the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:/ sound spelt 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ie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normally and 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ei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after c.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pierce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pier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mischief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niece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fierce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patient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thief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friend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science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protein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seize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perceive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ceiling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856136"/>
                  </a:ext>
                </a:extLst>
              </a:tr>
              <a:tr h="227981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glacier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79294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281937"/>
              </p:ext>
            </p:extLst>
          </p:nvPr>
        </p:nvGraphicFramePr>
        <p:xfrm>
          <a:off x="10215562" y="309822"/>
          <a:ext cx="1457325" cy="62029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994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994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sufficient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system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rhythm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shoulder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hesitant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frequency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observance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suffering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re-edit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co-pilot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pre-election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receive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protein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8981997"/>
                  </a:ext>
                </a:extLst>
              </a:tr>
              <a:tr h="28115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mischief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919173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E2AC45-DC91-86D6-520A-5F468B5DE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480673"/>
              </p:ext>
            </p:extLst>
          </p:nvPr>
        </p:nvGraphicFramePr>
        <p:xfrm>
          <a:off x="8605837" y="309815"/>
          <a:ext cx="1457325" cy="619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4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Aut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330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Endings which sound like /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ʃəs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spelt –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cious</a:t>
                      </a: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or –</a:t>
                      </a:r>
                      <a:r>
                        <a:rPr lang="en-US" sz="8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tious</a:t>
                      </a:r>
                      <a:endParaRPr lang="en-US" sz="8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vicious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suspicious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nutritious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ambitious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spacious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judicious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fictitious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cautious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infectious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malicious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unconscious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gracious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vivacious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pretentious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delicious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tenacious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scrumptious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856136"/>
                  </a:ext>
                </a:extLst>
              </a:tr>
              <a:tr h="2787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ferocious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79294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7DF8F84-523D-1B1E-6D7E-A30228BFBE80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1337483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172335"/>
              </p:ext>
            </p:extLst>
          </p:nvPr>
        </p:nvGraphicFramePr>
        <p:xfrm>
          <a:off x="557212" y="309824"/>
          <a:ext cx="1457325" cy="62560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393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1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5 /6 Statutory Words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suggest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temperature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variety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accommodate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according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symbol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thorough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vegetable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accompany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achieve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system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twelfth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vehicle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yacht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aggressive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amateur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attached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apparent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appreciate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average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809733"/>
              </p:ext>
            </p:extLst>
          </p:nvPr>
        </p:nvGraphicFramePr>
        <p:xfrm>
          <a:off x="2166937" y="309824"/>
          <a:ext cx="1457325" cy="62560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354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707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containing the letter string ‘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ough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’.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brought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although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thorough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borough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plough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730239"/>
              </p:ext>
            </p:extLst>
          </p:nvPr>
        </p:nvGraphicFramePr>
        <p:xfrm>
          <a:off x="3776662" y="309824"/>
          <a:ext cx="1457325" cy="6256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1151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842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‘silent’ letters (i.e. letters whose presence cannot be predicted from the pronunciation of the word)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doubt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solemn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ghost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island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thistle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Christmas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lamb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knight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butcher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answer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honest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knife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sword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crumb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listen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563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354548"/>
              </p:ext>
            </p:extLst>
          </p:nvPr>
        </p:nvGraphicFramePr>
        <p:xfrm>
          <a:off x="5386387" y="309825"/>
          <a:ext cx="1457325" cy="6256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207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041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other words that are often confused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guessed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herd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past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principle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effect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guest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passed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principal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affect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heard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lead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proceed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precede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stationary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stationery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steal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steel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who’s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498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whose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450433"/>
              </p:ext>
            </p:extLst>
          </p:nvPr>
        </p:nvGraphicFramePr>
        <p:xfrm>
          <a:off x="6996112" y="309823"/>
          <a:ext cx="1457325" cy="6258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397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5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of suffixes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ly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sarcastically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basically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comically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frantically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gently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simply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humbly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sadly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kindly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slowly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loudly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worryingly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crossly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quietly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4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hesitantly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quickly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angrily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happily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sleepily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53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easily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194663"/>
              </p:ext>
            </p:extLst>
          </p:nvPr>
        </p:nvGraphicFramePr>
        <p:xfrm>
          <a:off x="8605837" y="309823"/>
          <a:ext cx="1457325" cy="6262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7294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674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The /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ɪ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sound spelt y elsewhere than at the end of words.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crystal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gym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hymn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mystery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myth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pyramid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symbol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syrup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typical</a:t>
                      </a:r>
                      <a:r>
                        <a:rPr lang="en-GB" sz="1200" b="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Egypt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bicycle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cymbals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cylinder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gymnast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gymnastics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oxygen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crypt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lyrics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lynx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646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syrup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915542"/>
              </p:ext>
            </p:extLst>
          </p:nvPr>
        </p:nvGraphicFramePr>
        <p:xfrm>
          <a:off x="10215562" y="309822"/>
          <a:ext cx="1457325" cy="62571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7542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7542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suggest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temperature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variety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accommodate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dough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bought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9806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solemn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ghost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island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slowly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loudly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worryingly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lyrics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373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cygnet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7373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calypso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7F485E8-03F3-FAAE-1AFE-88991979A5FA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656623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208729"/>
              </p:ext>
            </p:extLst>
          </p:nvPr>
        </p:nvGraphicFramePr>
        <p:xfrm>
          <a:off x="557212" y="309824"/>
          <a:ext cx="1457325" cy="62082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199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81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Common Words – Words children are expected to spell correctly at all times. 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don’t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want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something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why</a:t>
                      </a:r>
                      <a:endParaRPr lang="en-GB" sz="12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who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children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thought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friends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too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with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people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school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because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house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said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through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water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like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0"/>
                        </a:rPr>
                        <a:t>asked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873878"/>
              </p:ext>
            </p:extLst>
          </p:nvPr>
        </p:nvGraphicFramePr>
        <p:xfrm>
          <a:off x="2166937" y="309822"/>
          <a:ext cx="1457325" cy="62082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24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3982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Words – adding prefixes and suffixes to these where appropriate (1-20)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accommodate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achieve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ancient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attached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awkward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accommodate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achieve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ancient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attached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awkward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accommodate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achieve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ancient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attached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awkward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accommodate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achieve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ancient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attached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562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awkward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889336"/>
              </p:ext>
            </p:extLst>
          </p:nvPr>
        </p:nvGraphicFramePr>
        <p:xfrm>
          <a:off x="3776662" y="309821"/>
          <a:ext cx="1457325" cy="62082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7891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27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Suffixes - </a:t>
                      </a:r>
                      <a:r>
                        <a:rPr lang="en-US" sz="11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ing</a:t>
                      </a: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-ed and -</a:t>
                      </a:r>
                      <a:r>
                        <a:rPr lang="en-US" sz="11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ly</a:t>
                      </a:r>
                      <a:endParaRPr lang="en-US" sz="11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dragged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stopped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worked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supported</a:t>
                      </a: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played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happily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finally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speedily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usually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comically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sadly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completely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frantically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hunting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eating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dragging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playing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507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stopping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011471"/>
              </p:ext>
            </p:extLst>
          </p:nvPr>
        </p:nvGraphicFramePr>
        <p:xfrm>
          <a:off x="5386387" y="309822"/>
          <a:ext cx="1457325" cy="6216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462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3594"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latin typeface="Gill Sans MT" panose="020B0502020104020203" pitchFamily="34" charset="0"/>
                        </a:rPr>
                        <a:t>To use knowledge of root and base words to spell related words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beginning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gardener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limitation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happily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simply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gardening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limited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gently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dramatically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beginner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limiting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finally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angrily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humbly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forgotten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forgetting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basically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nobly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600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preferred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122657"/>
              </p:ext>
            </p:extLst>
          </p:nvPr>
        </p:nvGraphicFramePr>
        <p:xfrm>
          <a:off x="6996112" y="309823"/>
          <a:ext cx="1457325" cy="6208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938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7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Suffixes -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ous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-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ation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information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preparation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dangerous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various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jealous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admiration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mountainous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tremendous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humorous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sensation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poisonous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famous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enormous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glamorous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vigorous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courageous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serious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spontaneous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456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courteous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618583"/>
              </p:ext>
            </p:extLst>
          </p:nvPr>
        </p:nvGraphicFramePr>
        <p:xfrm>
          <a:off x="8605837" y="309822"/>
          <a:ext cx="1457325" cy="62082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1996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581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Homophones and near homophones.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accept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bawl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grown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mail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except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berry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great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knot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ball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bury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groan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not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peace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piece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scene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medal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</a:rPr>
                        <a:t>meddle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815567"/>
              </p:ext>
            </p:extLst>
          </p:nvPr>
        </p:nvGraphicFramePr>
        <p:xfrm>
          <a:off x="10215562" y="309821"/>
          <a:ext cx="1457325" cy="6208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525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Spr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8752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said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with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went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like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appreciate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bruise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dragged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stopping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completely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comically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beginning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gardener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limitation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happily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scene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166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eight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7E80225-C3FC-0788-ECCC-3FC6CF6B4F81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2238638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646869"/>
              </p:ext>
            </p:extLst>
          </p:nvPr>
        </p:nvGraphicFramePr>
        <p:xfrm>
          <a:off x="557212" y="309823"/>
          <a:ext cx="1457325" cy="62223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78708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369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Statutory word list and adding prefixes and suffixes to these where appropriate.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available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bargain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cemetery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convenience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bruise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committee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correspond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awkward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category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competition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controversy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criticise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curiosity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definite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desperate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determined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611108"/>
                  </a:ext>
                </a:extLst>
              </a:tr>
              <a:tr h="27026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develop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642332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385391"/>
              </p:ext>
            </p:extLst>
          </p:nvPr>
        </p:nvGraphicFramePr>
        <p:xfrm>
          <a:off x="2166937" y="309823"/>
          <a:ext cx="1457325" cy="62223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084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08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Prefixes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disappoint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misbehave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inactive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illegible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invisible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disagree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mislead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incorrect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misunderstood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misplace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disobey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misspell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illegal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impossible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unaware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midday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prehistoric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1780618"/>
                  </a:ext>
                </a:extLst>
              </a:tr>
              <a:tr h="28203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autobiography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20177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365800"/>
              </p:ext>
            </p:extLst>
          </p:nvPr>
        </p:nvGraphicFramePr>
        <p:xfrm>
          <a:off x="3776662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Prefixes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interact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interrelated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superstar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antisocial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interactive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intercity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supermarket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antiseptic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autobiography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international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superman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anticlockwise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autograph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antidote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antibiotic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intersect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superimpose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antisocial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interfere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279852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superficial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459677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826282"/>
              </p:ext>
            </p:extLst>
          </p:nvPr>
        </p:nvGraphicFramePr>
        <p:xfrm>
          <a:off x="5386387" y="309822"/>
          <a:ext cx="1457325" cy="62383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7613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59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Revision More prefixes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immature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impatient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irrelevant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refresh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redecorate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immortal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imperfect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irresponsible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return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subdivide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impossible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irregular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redo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reappear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subheading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submarine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submerge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reimburse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irreversible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268060"/>
                  </a:ext>
                </a:extLst>
              </a:tr>
              <a:tr h="2773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impractical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25451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157915"/>
              </p:ext>
            </p:extLst>
          </p:nvPr>
        </p:nvGraphicFramePr>
        <p:xfrm>
          <a:off x="6996112" y="309823"/>
          <a:ext cx="1457325" cy="6265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4549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52500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Endings which sound like /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ʃəs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spelt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cious</a:t>
                      </a:r>
                      <a:r>
                        <a:rPr lang="en-US" sz="9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or –</a:t>
                      </a:r>
                      <a:r>
                        <a:rPr lang="en-US" sz="9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tious</a:t>
                      </a:r>
                      <a:endParaRPr lang="en-US" sz="9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suspicious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nutritious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ambitious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spacious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judicious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pretentious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cautious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infectious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malicious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unconscious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gracious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vivacious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fictitious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delicious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tenacious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scrumptious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2587439"/>
                  </a:ext>
                </a:extLst>
              </a:tr>
              <a:tr h="27213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ferocious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886444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856982"/>
              </p:ext>
            </p:extLst>
          </p:nvPr>
        </p:nvGraphicFramePr>
        <p:xfrm>
          <a:off x="8605837" y="309823"/>
          <a:ext cx="1457325" cy="62311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536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026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 which sound like /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ʃəl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-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cial</a:t>
                      </a:r>
                      <a:endParaRPr lang="en-US" sz="105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official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partial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martial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racial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presidential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special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confidential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crucial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prudential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artificial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essential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torrential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beneficial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glacial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commercial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initial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partial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potential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6355137"/>
                  </a:ext>
                </a:extLst>
              </a:tr>
              <a:tr h="27671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superficial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41229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811978"/>
              </p:ext>
            </p:extLst>
          </p:nvPr>
        </p:nvGraphicFramePr>
        <p:xfrm>
          <a:off x="10215562" y="309823"/>
          <a:ext cx="1457325" cy="6238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1594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available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bargain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cemetery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disappoint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misbehave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inactive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illegible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invisible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interrelated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superstar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antisocial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interactive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intercity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irrelevant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refresh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redecorate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immortal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imperfect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8047588"/>
                  </a:ext>
                </a:extLst>
              </a:tr>
              <a:tr h="28275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official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20334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B36BD6B-F219-4C91-CD9F-6CFA891B742A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3781569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D65D80-82D7-9A20-FF9C-C6827B1DA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315666"/>
              </p:ext>
            </p:extLst>
          </p:nvPr>
        </p:nvGraphicFramePr>
        <p:xfrm>
          <a:off x="557212" y="309824"/>
          <a:ext cx="1457325" cy="62855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53313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654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Year 5 /6 Statutory Words.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convenience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curiosity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determined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disastrous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conscious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correspond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definite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develop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embarrass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controversy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criticise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desperate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dictionary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environment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44388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equip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125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equipped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33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equipment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33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especially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2908622"/>
                  </a:ext>
                </a:extLst>
              </a:tr>
              <a:tr h="27339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exaggerate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5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2D15A7-C1A6-5F52-96F2-46B89E377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927110"/>
              </p:ext>
            </p:extLst>
          </p:nvPr>
        </p:nvGraphicFramePr>
        <p:xfrm>
          <a:off x="2166937" y="309822"/>
          <a:ext cx="1457325" cy="62969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35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57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Suffixes: –ant,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ance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ancy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observant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hesitant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substance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reliant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observance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hesitancy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assistant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reliance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defiant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expectant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assistance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defiance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sustenance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vacancy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vacant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infancy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truancy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3260610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truant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9682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3730D1-17A6-3D73-A738-9814CB366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80608"/>
              </p:ext>
            </p:extLst>
          </p:nvPr>
        </p:nvGraphicFramePr>
        <p:xfrm>
          <a:off x="3776662" y="309822"/>
          <a:ext cx="1457325" cy="62969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635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457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Suffixes: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ent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,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ence</a:t>
                      </a:r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/ –</a:t>
                      </a:r>
                      <a:r>
                        <a:rPr lang="en-US" sz="12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ency</a:t>
                      </a:r>
                      <a:endParaRPr lang="en-US" sz="12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innocent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frequency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independent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transparent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innocence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confident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independence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transparency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obedient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frequent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confidence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obedience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client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parent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accomplishment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intelligent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currency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216973"/>
                  </a:ext>
                </a:extLst>
              </a:tr>
              <a:tr h="27767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agency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1669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AFFC830-4ED7-5314-BF99-BB4675D59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720245"/>
              </p:ext>
            </p:extLst>
          </p:nvPr>
        </p:nvGraphicFramePr>
        <p:xfrm>
          <a:off x="5386387" y="309822"/>
          <a:ext cx="1457325" cy="6294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71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80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Suffixes: –able and –ably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dependable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comfortable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considerable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applicable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changeable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enjoyable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understandable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adorably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readable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noticeable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reasonable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reliable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applicably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considerably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moveable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reliably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207708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comfortably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0136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6AF64D-3B27-4D84-B927-E34BCB26A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792684"/>
              </p:ext>
            </p:extLst>
          </p:nvPr>
        </p:nvGraphicFramePr>
        <p:xfrm>
          <a:off x="6996112" y="309822"/>
          <a:ext cx="1457325" cy="6294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71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80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Suffixes: –</a:t>
                      </a:r>
                      <a:r>
                        <a:rPr lang="en-US" sz="11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ible</a:t>
                      </a: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and –</a:t>
                      </a:r>
                      <a:r>
                        <a:rPr lang="en-US" sz="110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ibly</a:t>
                      </a:r>
                      <a:endParaRPr lang="en-US" sz="1100" b="1" dirty="0">
                        <a:latin typeface="Gill Sans SemiBold" panose="020B0502020104020203" pitchFamily="34" charset="-79"/>
                        <a:ea typeface="Hiragino Kaku Gothic Std W8" panose="020B0800000000000000" pitchFamily="34" charset="-128"/>
                        <a:cs typeface="Gill Sans SemiBold" panose="020B0502020104020203" pitchFamily="34" charset="-79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possible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horribly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incredibly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legible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possibly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terrible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visibly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legibly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horrible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terribly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incredible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sensibly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forcible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forcibly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impossible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impossibly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gullible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1822618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edible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01449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E4811F-0301-9EFF-1F1E-702A38AAA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918684"/>
              </p:ext>
            </p:extLst>
          </p:nvPr>
        </p:nvGraphicFramePr>
        <p:xfrm>
          <a:off x="8605837" y="309822"/>
          <a:ext cx="1457325" cy="6294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8771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4180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Words with ‘silent’ letters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doubt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solemn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badge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ghost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island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thistle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bomb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Christmas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lamb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knight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butcher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answer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honest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knife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sword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crumb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listen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368676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wrist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4263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F562155-B9EE-8FF9-A5F4-21D20FF55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200929"/>
              </p:ext>
            </p:extLst>
          </p:nvPr>
        </p:nvGraphicFramePr>
        <p:xfrm>
          <a:off x="10215562" y="309822"/>
          <a:ext cx="1457325" cy="62855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5">
                  <a:extLst>
                    <a:ext uri="{9D8B030D-6E8A-4147-A177-3AD203B41FA5}">
                      <a16:colId xmlns:a16="http://schemas.microsoft.com/office/drawing/2014/main" val="2400772441"/>
                    </a:ext>
                  </a:extLst>
                </a:gridCol>
              </a:tblGrid>
              <a:tr h="293802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Y6, Sum 1, </a:t>
                      </a:r>
                      <a:r>
                        <a:rPr lang="en-US" sz="1050" b="1" dirty="0" err="1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Wk</a:t>
                      </a:r>
                      <a:r>
                        <a:rPr lang="en-US" sz="105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633574"/>
                  </a:ext>
                </a:extLst>
              </a:tr>
              <a:tr h="29380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Gill Sans SemiBold" panose="020B0502020104020203" pitchFamily="34" charset="-79"/>
                          <a:ea typeface="Hiragino Kaku Gothic Std W8" panose="020B0800000000000000" pitchFamily="34" charset="-128"/>
                          <a:cs typeface="Gill Sans SemiBold" panose="020B0502020104020203" pitchFamily="34" charset="-79"/>
                        </a:rPr>
                        <a:t>Review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13725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develop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763916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embarrass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72448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controversy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5681434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criticise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937789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observant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132160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hesitant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311606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tolerance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948557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substance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0530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innocent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900377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6059664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frequency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311841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independent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0405230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transparent 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9378081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innocence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483484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decency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161061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horribly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462537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visible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17118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incredibly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960129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legible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855977"/>
                  </a:ext>
                </a:extLst>
              </a:tr>
              <a:tr h="284899"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</a:rPr>
                        <a:t>possibly</a:t>
                      </a:r>
                      <a:endParaRPr lang="en-GB" sz="12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261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065EBBC-8B84-6CFF-5C78-A7CF01BC1694}"/>
              </a:ext>
            </a:extLst>
          </p:cNvPr>
          <p:cNvSpPr txBox="1"/>
          <p:nvPr/>
        </p:nvSpPr>
        <p:spPr>
          <a:xfrm>
            <a:off x="5251057" y="6596390"/>
            <a:ext cx="16898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</p:spTree>
    <p:extLst>
      <p:ext uri="{BB962C8B-B14F-4D97-AF65-F5344CB8AC3E}">
        <p14:creationId xmlns:p14="http://schemas.microsoft.com/office/powerpoint/2010/main" val="2518800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1530</Words>
  <Application>Microsoft Macintosh PowerPoint</Application>
  <PresentationFormat>Widescreen</PresentationFormat>
  <Paragraphs>935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Gill Sans MT</vt:lpstr>
      <vt:lpstr>Gill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Jennings</dc:creator>
  <cp:lastModifiedBy>Andrew Jennings</cp:lastModifiedBy>
  <cp:revision>25</cp:revision>
  <dcterms:created xsi:type="dcterms:W3CDTF">2024-08-26T14:15:20Z</dcterms:created>
  <dcterms:modified xsi:type="dcterms:W3CDTF">2025-05-09T15:44:23Z</dcterms:modified>
</cp:coreProperties>
</file>